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Hind" panose="02000000000000000000" pitchFamily="2" charset="0"/>
      <p:regular r:id="rId10"/>
      <p:bold r:id="rId11"/>
    </p:embeddedFont>
    <p:embeddedFont>
      <p:font typeface="Hind Light" panose="02000000000000000000" pitchFamily="2" charset="0"/>
      <p:regular r:id="rId12"/>
    </p:embeddedFont>
    <p:embeddedFont>
      <p:font typeface="Hind SemiBold" panose="02000000000000000000" pitchFamily="2" charset="0"/>
      <p:bold r:id="rId1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ke Matthaei" initials="SM" lastIdx="8" clrIdx="0">
    <p:extLst>
      <p:ext uri="{19B8F6BF-5375-455C-9EA6-DF929625EA0E}">
        <p15:presenceInfo xmlns:p15="http://schemas.microsoft.com/office/powerpoint/2012/main" userId="S-1-5-21-40393934-1516920386-6498272-1213" providerId="AD"/>
      </p:ext>
    </p:extLst>
  </p:cmAuthor>
  <p:cmAuthor id="2" name="Ella Vida" initials="EV" lastIdx="5" clrIdx="1">
    <p:extLst>
      <p:ext uri="{19B8F6BF-5375-455C-9EA6-DF929625EA0E}">
        <p15:presenceInfo xmlns:p15="http://schemas.microsoft.com/office/powerpoint/2012/main" userId="S-1-5-21-40393934-1516920386-6498272-79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38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15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704DB-66D8-47D8-8F6A-546EF2075ED5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05C25-9DEB-46F0-AADE-0314C01815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45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05C25-9DEB-46F0-AADE-0314C018156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74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67E3C-33CB-4D5E-9F00-745821039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3F562B9-BF7F-475C-8DD8-5ECDFE1E2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91424F-6155-4F3B-A6CF-3B9155A3F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7FB479-9B63-4796-8697-A84348DA4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691B97-3E3D-4F03-BE9E-FE2800FC0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12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AE0C7-70B2-4D22-9CD2-6ED76D90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16D213B-C758-475B-9C05-55FE7B35B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A713E8-B750-4025-A6AA-6E450F016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8575EE-F433-49F0-8589-76F063DB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616FC4-2B3A-44CE-B2DC-3237E931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89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D626E49-38B4-46B4-BDED-C8F1D3BF9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5A4471-2C24-4329-9D8B-E888A7354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AB4218-954F-40BA-AA67-1B7E14E2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421D13-2508-4E66-8480-EB692B95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9B3232-1CC9-47E7-B1AF-AEA9779B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2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0DC5CE-5802-444A-BDF0-188C2054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DBCCA7-8C21-408F-8AAD-4EA706A9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97957A-2D4E-40D4-A7EE-EBDBBC9E6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55BCDF-81CA-4928-A19F-5618BA0E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192A33-D5A1-470D-8AB3-60663CA7C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53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D3010-20CF-4B3E-B502-AA2895212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670CBB-56D6-423B-916F-419AD8642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24E6A7-8D46-4C40-B885-8ADE804C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6B3213-0E00-411D-A493-6104A912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311541-0F4C-480B-9F12-A408F3CC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11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DAB77-B303-4D7A-A840-EA37BA19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820C72-CAAD-419F-84ED-6FE102994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303DBD-E5E5-45CC-AF54-B87038985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E4332A-2E68-46F0-9356-E3E4CA9F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E36845-7464-4837-8C1A-76F30771B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34C908-CBFA-49FF-A5D9-4D01D3996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58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F3DD2-37BB-4B3E-A116-95159B42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D52A3F-FA3C-4823-A1E7-EBDE2B336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C4A096-90AC-4C34-B2E7-23EDF9600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37289E-ED41-4F2E-A5EC-0FC1A1ADE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CFCEB6-6C37-4BC7-8E73-9E7BBD1D3F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4765DFA-8B51-4845-B2ED-983A6406A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8F7D03D-6A8A-4B19-B316-857C8B41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CE78E43-F8B2-4EEA-B107-D4410ABD1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50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4E35E-5CBB-417A-84EF-CAD1798A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70A26BE-CD07-4C02-9CA6-1F53B5F0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7039A9-F1E1-4B86-AB3D-B51EA2E6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580F18-943D-4FD4-B56D-223CDA9E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93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CFD7B3B-09CF-4901-962E-F1B8794C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C35A12-FD4E-4876-86F9-75FE0E3F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4AFC68-574F-4088-89ED-609F86667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44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59275-4BB9-4A2A-8A78-0E60B784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0B2E22-164F-4928-B994-8E43F166B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E4DAF6-AA7C-4F8C-9D0E-607299A59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F3EC85-C892-42F7-8047-CDFDD84B4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DBEE733-1719-4305-A033-15062493C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0C4DE5-1592-4EB2-AE8B-040D834A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68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2EF434-96D7-4457-B0B7-2C6258B7C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3D9DE72-7B60-451E-A2BC-D324BD79F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C19C42C-F3F2-4587-B6BA-7C5F9FAB0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026040-6D54-49EF-8CCF-FE6385E52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94E250-27A0-4ABD-A22E-7332D02B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373440-3B29-445D-97DE-B8118FDA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226BBF4-505E-4467-B902-DB8B1A544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751189-0AAF-4D88-95D2-882656DBD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ACB49A-8F76-4CAD-8E0E-EBFF88EEB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64E61-9AAC-48C8-87AD-EEA2611E8DC1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F71CEB-D49C-4837-82B3-5E5AAE37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5C6123-62D1-4DFB-9402-D1B9C122B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85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3.svg"/><Relationship Id="rId12" Type="http://schemas.openxmlformats.org/officeDocument/2006/relationships/image" Target="../media/image8.png"/><Relationship Id="rId1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hyperlink" Target="mailto:leonard.negurita@region-stuttgart.de" TargetMode="External"/><Relationship Id="rId15" Type="http://schemas.openxmlformats.org/officeDocument/2006/relationships/image" Target="../media/image11.jp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hyperlink" Target="https://pretix.eu/redirect/?url=http%3A//M.TECH%3AUj4N5mvhZVEikwycbD4MImT6H727YWYJHrYpfnFg6-E" TargetMode="External"/><Relationship Id="rId9" Type="http://schemas.openxmlformats.org/officeDocument/2006/relationships/image" Target="../media/image5.sv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ACF2A4A4-CE4A-4DB1-86B2-0FBF3CE023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4"/>
          <a:stretch/>
        </p:blipFill>
        <p:spPr>
          <a:xfrm>
            <a:off x="0" y="-248680"/>
            <a:ext cx="12192000" cy="267339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9D00836-26AC-4A93-9947-CA7AF76F82B1}"/>
              </a:ext>
            </a:extLst>
          </p:cNvPr>
          <p:cNvSpPr txBox="1"/>
          <p:nvPr/>
        </p:nvSpPr>
        <p:spPr>
          <a:xfrm>
            <a:off x="243329" y="2495461"/>
            <a:ext cx="5943601" cy="2354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Am 26. November haben ausgewählte Start-ups aus dem Bereich Mobility &amp; Industry die Möglichkeit innovativen Ideen und Technologien zu pitchen – kompakt, inspirierend und mit Aussicht auf neue Investitionsmöglichkeiten. Auf dem Stuttgarter Fernsehturm erwartet die Startups ein exklusives Netzwerk aus Investor*innen, Business Angels und Vertreter*innen etablierter Unternehmen.</a:t>
            </a:r>
          </a:p>
          <a:p>
            <a:endParaRPr lang="de-DE" sz="1050" dirty="0">
              <a:latin typeface="Hind Light" panose="02000000000000000000" pitchFamily="2" charset="0"/>
              <a:cs typeface="Hind Light" panose="02000000000000000000" pitchFamily="2" charset="0"/>
            </a:endParaRPr>
          </a:p>
          <a:p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Das Event wird durch den </a:t>
            </a:r>
            <a:r>
              <a:rPr lang="de-DE" sz="1050" u="sng" dirty="0">
                <a:latin typeface="Hind Light" panose="02000000000000000000" pitchFamily="2" charset="0"/>
                <a:cs typeface="Hind Light" panose="02000000000000000000" pitchFamily="2" charset="0"/>
                <a:hlinkClick r:id="rId4"/>
              </a:rPr>
              <a:t>M.TECH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 </a:t>
            </a:r>
            <a:r>
              <a:rPr lang="de-DE" sz="1050" dirty="0" err="1">
                <a:latin typeface="Hind Light" panose="02000000000000000000" pitchFamily="2" charset="0"/>
                <a:cs typeface="Hind Light" panose="02000000000000000000" pitchFamily="2" charset="0"/>
              </a:rPr>
              <a:t>Accelerator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 und das Projekt CARS 2.0 ermöglicht. CARS 2.0 wird vom Bundesministerium für Wirtschaft und Klimaschutz im Rahmen des Programms „Transformationsstrategien für Regionen der Fahrzeug- und Zulieferindustrie“ gefördert. Der </a:t>
            </a:r>
            <a:r>
              <a:rPr lang="de-DE" sz="1050" u="sng" dirty="0">
                <a:latin typeface="Hind Light" panose="02000000000000000000" pitchFamily="2" charset="0"/>
                <a:cs typeface="Hind Light" panose="02000000000000000000" pitchFamily="2" charset="0"/>
                <a:hlinkClick r:id="rId4"/>
              </a:rPr>
              <a:t>M.TECH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 </a:t>
            </a:r>
            <a:r>
              <a:rPr lang="de-DE" sz="1050" dirty="0" err="1">
                <a:latin typeface="Hind Light" panose="02000000000000000000" pitchFamily="2" charset="0"/>
                <a:cs typeface="Hind Light" panose="02000000000000000000" pitchFamily="2" charset="0"/>
              </a:rPr>
              <a:t>Accelerator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 ist ein Start-up-Programm, das von der </a:t>
            </a:r>
            <a:r>
              <a:rPr lang="de-DE" sz="1050" dirty="0" err="1">
                <a:latin typeface="Hind Light" panose="02000000000000000000" pitchFamily="2" charset="0"/>
                <a:cs typeface="Hind Light" panose="02000000000000000000" pitchFamily="2" charset="0"/>
              </a:rPr>
              <a:t>bwcon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 GmbH in Kooperation mit der Wirtschaftsförderung der Region Stuttgart (WRS) GmbH und der Landeshauptstadt Stuttgart ausgerichtet wird. Er ist ein offizieller </a:t>
            </a:r>
            <a:r>
              <a:rPr lang="de-DE" sz="1050" dirty="0" err="1">
                <a:latin typeface="Hind Light" panose="02000000000000000000" pitchFamily="2" charset="0"/>
                <a:cs typeface="Hind Light" panose="02000000000000000000" pitchFamily="2" charset="0"/>
              </a:rPr>
              <a:t>Landesaccelerator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, getragen von der Kampagne Start-up BW des Ministeriums für Wirtschaft, Arbeit und Tourismus Baden-Württemberg.</a:t>
            </a:r>
          </a:p>
          <a:p>
            <a:endParaRPr lang="de-DE" sz="1050" dirty="0">
              <a:latin typeface="Hind Light" panose="02000000000000000000" pitchFamily="2" charset="0"/>
              <a:cs typeface="Hind Light" panose="02000000000000000000" pitchFamily="2" charset="0"/>
            </a:endParaRPr>
          </a:p>
          <a:p>
            <a:pPr fontAlgn="base"/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Ansprechpartner: Leonard Negurita, 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  <a:hlinkClick r:id="rId5"/>
              </a:rPr>
              <a:t>leonard.negurita@region-stuttgart.de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B0B2AB6-8C93-425C-B7CA-AC9FC41DEE71}"/>
              </a:ext>
            </a:extLst>
          </p:cNvPr>
          <p:cNvSpPr txBox="1"/>
          <p:nvPr/>
        </p:nvSpPr>
        <p:spPr>
          <a:xfrm>
            <a:off x="4154699" y="5050083"/>
            <a:ext cx="19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LOGO Team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88D6581-C983-4273-8578-2FE0718E5934}"/>
              </a:ext>
            </a:extLst>
          </p:cNvPr>
          <p:cNvSpPr txBox="1"/>
          <p:nvPr/>
        </p:nvSpPr>
        <p:spPr>
          <a:xfrm>
            <a:off x="243329" y="4920701"/>
            <a:ext cx="5039360" cy="111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de-DE" sz="1400" b="1" dirty="0">
                <a:solidFill>
                  <a:schemeClr val="tx2"/>
                </a:solidFill>
                <a:latin typeface="Hind SemiBold" panose="02000000000000000000" pitchFamily="2" charset="0"/>
                <a:cs typeface="Hind SemiBold" panose="02000000000000000000" pitchFamily="2" charset="0"/>
              </a:rPr>
              <a:t>Hi! Wir sind  </a:t>
            </a:r>
            <a:r>
              <a:rPr lang="de-DE" sz="1400" b="1" dirty="0">
                <a:solidFill>
                  <a:schemeClr val="tx2"/>
                </a:solidFill>
                <a:highlight>
                  <a:srgbClr val="FFFF00"/>
                </a:highlight>
                <a:latin typeface="Hind SemiBold" panose="02000000000000000000" pitchFamily="2" charset="0"/>
                <a:cs typeface="Hind SemiBold" panose="02000000000000000000" pitchFamily="2" charset="0"/>
              </a:rPr>
              <a:t>TEAM XY</a:t>
            </a:r>
          </a:p>
          <a:p>
            <a:pPr fontAlgn="base"/>
            <a:r>
              <a:rPr lang="de-DE" sz="1050" dirty="0">
                <a:highlight>
                  <a:srgbClr val="FFFF00"/>
                </a:highlight>
                <a:latin typeface="Hind Light" panose="02000000000000000000" pitchFamily="2" charset="0"/>
                <a:cs typeface="Hind Light" panose="02000000000000000000" pitchFamily="2" charset="0"/>
              </a:rPr>
              <a:t>Ca. 300 Zeichen Kurzvorstellung </a:t>
            </a:r>
          </a:p>
          <a:p>
            <a:pPr fontAlgn="base"/>
            <a:endParaRPr lang="de-DE" sz="1400" b="1" dirty="0">
              <a:solidFill>
                <a:schemeClr val="tx2"/>
              </a:solidFill>
              <a:highlight>
                <a:srgbClr val="FFFF00"/>
              </a:highlight>
              <a:latin typeface="Hind SemiBold" panose="02000000000000000000" pitchFamily="2" charset="0"/>
              <a:cs typeface="Hind SemiBold" panose="02000000000000000000" pitchFamily="2" charset="0"/>
            </a:endParaRPr>
          </a:p>
          <a:p>
            <a:pPr fontAlgn="base"/>
            <a:endParaRPr lang="de-DE" sz="1400" b="1" dirty="0">
              <a:solidFill>
                <a:schemeClr val="tx2"/>
              </a:solidFill>
              <a:highlight>
                <a:srgbClr val="FFFF00"/>
              </a:highlight>
              <a:latin typeface="Hind SemiBold" panose="02000000000000000000" pitchFamily="2" charset="0"/>
              <a:cs typeface="Hind SemiBold" panose="02000000000000000000" pitchFamily="2" charset="0"/>
            </a:endParaRPr>
          </a:p>
          <a:p>
            <a:pPr fontAlgn="base"/>
            <a:endParaRPr lang="de-DE" sz="1400" b="1" dirty="0">
              <a:solidFill>
                <a:schemeClr val="tx2"/>
              </a:solidFill>
              <a:highlight>
                <a:srgbClr val="FFFF00"/>
              </a:highlight>
              <a:latin typeface="Hind SemiBold" panose="02000000000000000000" pitchFamily="2" charset="0"/>
              <a:cs typeface="Hind SemiBold" panose="02000000000000000000" pitchFamily="2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E2CCD08-B743-4AC3-8B26-F9623D85EAD5}"/>
              </a:ext>
            </a:extLst>
          </p:cNvPr>
          <p:cNvSpPr txBox="1"/>
          <p:nvPr/>
        </p:nvSpPr>
        <p:spPr>
          <a:xfrm>
            <a:off x="6665858" y="2905825"/>
            <a:ext cx="568960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/>
            <a:r>
              <a:rPr lang="de-DE" sz="1100" dirty="0">
                <a:highlight>
                  <a:srgbClr val="FFFF00"/>
                </a:highlight>
                <a:latin typeface="Hind Light" panose="02000000000000000000" pitchFamily="2" charset="0"/>
                <a:cs typeface="Hind Light" panose="02000000000000000000" pitchFamily="2" charset="0"/>
              </a:rPr>
              <a:t>Max.. 300 Zeichen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21BB048-77AE-4036-80E8-69458C24982F}"/>
              </a:ext>
            </a:extLst>
          </p:cNvPr>
          <p:cNvSpPr txBox="1"/>
          <p:nvPr/>
        </p:nvSpPr>
        <p:spPr>
          <a:xfrm>
            <a:off x="6665858" y="2652816"/>
            <a:ext cx="503936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de-DE" sz="1100" b="1" dirty="0">
                <a:solidFill>
                  <a:schemeClr val="tx2"/>
                </a:solidFill>
                <a:latin typeface="Hind SemiBold" panose="02000000000000000000" pitchFamily="2" charset="0"/>
                <a:cs typeface="Hind SemiBold" panose="02000000000000000000" pitchFamily="2" charset="0"/>
              </a:rPr>
              <a:t>Businessmodell</a:t>
            </a:r>
          </a:p>
        </p:txBody>
      </p:sp>
      <p:pic>
        <p:nvPicPr>
          <p:cNvPr id="27" name="Grafik 26" descr="Gruppenbrainstorming">
            <a:extLst>
              <a:ext uri="{FF2B5EF4-FFF2-40B4-BE49-F238E27FC236}">
                <a16:creationId xmlns:a16="http://schemas.microsoft.com/office/drawing/2014/main" id="{BC8E6904-15BA-4EB7-B657-23101C883F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7340" y="2581195"/>
            <a:ext cx="393079" cy="40640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741D8A8C-FE16-4716-AA65-C547B055A413}"/>
              </a:ext>
            </a:extLst>
          </p:cNvPr>
          <p:cNvSpPr txBox="1"/>
          <p:nvPr/>
        </p:nvSpPr>
        <p:spPr>
          <a:xfrm>
            <a:off x="6628196" y="3900086"/>
            <a:ext cx="503936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de-DE" sz="1100" b="1" dirty="0">
                <a:solidFill>
                  <a:schemeClr val="tx2"/>
                </a:solidFill>
                <a:latin typeface="Hind SemiBold" panose="02000000000000000000" pitchFamily="2" charset="0"/>
                <a:cs typeface="Hind SemiBold" panose="02000000000000000000" pitchFamily="2" charset="0"/>
              </a:rPr>
              <a:t>Unser größter Erfolg</a:t>
            </a:r>
          </a:p>
        </p:txBody>
      </p:sp>
      <p:pic>
        <p:nvPicPr>
          <p:cNvPr id="30" name="Grafik 29" descr="Gruppenerfolg">
            <a:extLst>
              <a:ext uri="{FF2B5EF4-FFF2-40B4-BE49-F238E27FC236}">
                <a16:creationId xmlns:a16="http://schemas.microsoft.com/office/drawing/2014/main" id="{E1F2D0D6-AC30-4BB4-8CFF-3916776ED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4019" y="3819750"/>
            <a:ext cx="406400" cy="406400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00AFF02E-32E3-468E-8BE7-92B994B45AA4}"/>
              </a:ext>
            </a:extLst>
          </p:cNvPr>
          <p:cNvSpPr txBox="1"/>
          <p:nvPr/>
        </p:nvSpPr>
        <p:spPr>
          <a:xfrm>
            <a:off x="6648405" y="4138766"/>
            <a:ext cx="568960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/>
            <a:r>
              <a:rPr lang="de-DE" sz="1100" dirty="0">
                <a:highlight>
                  <a:srgbClr val="FFFF00"/>
                </a:highlight>
                <a:latin typeface="Hind Light" panose="02000000000000000000" pitchFamily="2" charset="0"/>
                <a:cs typeface="Hind Light" panose="02000000000000000000" pitchFamily="2" charset="0"/>
              </a:rPr>
              <a:t>Max.. 300 Zeichen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2B3935E-A530-4E9C-8058-C1867F38B48A}"/>
              </a:ext>
            </a:extLst>
          </p:cNvPr>
          <p:cNvSpPr txBox="1"/>
          <p:nvPr/>
        </p:nvSpPr>
        <p:spPr>
          <a:xfrm>
            <a:off x="6667757" y="5050083"/>
            <a:ext cx="503936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de-DE" sz="1100" b="1" dirty="0">
                <a:solidFill>
                  <a:schemeClr val="tx2"/>
                </a:solidFill>
                <a:latin typeface="Hind SemiBold" panose="02000000000000000000" pitchFamily="2" charset="0"/>
                <a:cs typeface="Hind SemiBold" panose="02000000000000000000" pitchFamily="2" charset="0"/>
              </a:rPr>
              <a:t>Referenzen</a:t>
            </a:r>
          </a:p>
        </p:txBody>
      </p:sp>
      <p:pic>
        <p:nvPicPr>
          <p:cNvPr id="34" name="Grafik 33" descr="Händedruck">
            <a:extLst>
              <a:ext uri="{FF2B5EF4-FFF2-40B4-BE49-F238E27FC236}">
                <a16:creationId xmlns:a16="http://schemas.microsoft.com/office/drawing/2014/main" id="{76A194CF-9F4D-4061-8C47-53B902B956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19410" y="4970384"/>
            <a:ext cx="421009" cy="421009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4B8116D7-3FEC-4DDF-958E-8283B4B319ED}"/>
              </a:ext>
            </a:extLst>
          </p:cNvPr>
          <p:cNvSpPr txBox="1"/>
          <p:nvPr/>
        </p:nvSpPr>
        <p:spPr>
          <a:xfrm>
            <a:off x="6667757" y="5283102"/>
            <a:ext cx="568960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/>
            <a:r>
              <a:rPr lang="de-DE" sz="1100" dirty="0">
                <a:highlight>
                  <a:srgbClr val="FFFF00"/>
                </a:highlight>
                <a:latin typeface="Hind Light" panose="02000000000000000000" pitchFamily="2" charset="0"/>
                <a:cs typeface="Hind Light" panose="02000000000000000000" pitchFamily="2" charset="0"/>
              </a:rPr>
              <a:t>Max. 200 Zeichen / 4 </a:t>
            </a:r>
            <a:r>
              <a:rPr lang="de-DE" sz="1100" dirty="0" err="1">
                <a:highlight>
                  <a:srgbClr val="FFFF00"/>
                </a:highlight>
                <a:latin typeface="Hind Light" panose="02000000000000000000" pitchFamily="2" charset="0"/>
                <a:cs typeface="Hind Light" panose="02000000000000000000" pitchFamily="2" charset="0"/>
              </a:rPr>
              <a:t>Bulletpoints</a:t>
            </a:r>
            <a:endParaRPr lang="de-DE" sz="1100" dirty="0">
              <a:highlight>
                <a:srgbClr val="FFFF00"/>
              </a:highlight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2346B80-5474-4B89-A4D3-DC9DF3083A09}"/>
              </a:ext>
            </a:extLst>
          </p:cNvPr>
          <p:cNvSpPr/>
          <p:nvPr/>
        </p:nvSpPr>
        <p:spPr>
          <a:xfrm>
            <a:off x="4667250" y="88678"/>
            <a:ext cx="7524751" cy="894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37F4506-7695-42BB-81A1-9C46C55864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33" y="268994"/>
            <a:ext cx="828811" cy="5363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3C1AFC1-486E-4410-98ED-1AEB74DF15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18" y="183364"/>
            <a:ext cx="1133893" cy="7060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5001FE1-A0A0-416D-A557-9699892EC3EE}"/>
              </a:ext>
            </a:extLst>
          </p:cNvPr>
          <p:cNvSpPr txBox="1"/>
          <p:nvPr/>
        </p:nvSpPr>
        <p:spPr>
          <a:xfrm>
            <a:off x="5007429" y="675648"/>
            <a:ext cx="301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b="1" dirty="0">
                <a:solidFill>
                  <a:schemeClr val="bg1"/>
                </a:solidFill>
                <a:latin typeface="Hind" panose="02000000000000000000" pitchFamily="2" charset="0"/>
                <a:cs typeface="Hind" panose="02000000000000000000" pitchFamily="2" charset="0"/>
              </a:rPr>
              <a:t>cars.region-stuttgart.de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45BAC32-9E8A-4ABE-9A77-33A2A82561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532" y="136706"/>
            <a:ext cx="784866" cy="8008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69B6A43-2016-468C-9E69-3784AFA375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74" y="169744"/>
            <a:ext cx="1036066" cy="73245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3085CB8-FAE9-4A51-961E-3230619953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40" y="431866"/>
            <a:ext cx="822097" cy="31997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CF75E35-C6C1-40EC-9157-853B689058C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169" y="133161"/>
            <a:ext cx="826246" cy="82624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A7F9DFF-5E90-472B-8997-ED59E3A7A1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663" y="397114"/>
            <a:ext cx="982985" cy="35059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B73F7A7-EDD2-413A-BF72-717D6922DDA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536" y="393724"/>
            <a:ext cx="1021119" cy="3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0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Breitbild</PresentationFormat>
  <Paragraphs>18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Hind</vt:lpstr>
      <vt:lpstr>Calibri</vt:lpstr>
      <vt:lpstr>Hind Light</vt:lpstr>
      <vt:lpstr>Hind SemiBold</vt:lpstr>
      <vt:lpstr>Arial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Ella Vida</dc:creator>
  <cp:lastModifiedBy>Leonard Negurita</cp:lastModifiedBy>
  <cp:revision>38</cp:revision>
  <dcterms:created xsi:type="dcterms:W3CDTF">2024-05-02T11:22:49Z</dcterms:created>
  <dcterms:modified xsi:type="dcterms:W3CDTF">2025-10-17T11:43:09Z</dcterms:modified>
</cp:coreProperties>
</file>